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20"/>
  </p:notesMasterIdLst>
  <p:sldIdLst>
    <p:sldId id="256" r:id="rId2"/>
    <p:sldId id="345" r:id="rId3"/>
    <p:sldId id="294" r:id="rId4"/>
    <p:sldId id="315" r:id="rId5"/>
    <p:sldId id="330" r:id="rId6"/>
    <p:sldId id="331" r:id="rId7"/>
    <p:sldId id="332" r:id="rId8"/>
    <p:sldId id="333" r:id="rId9"/>
    <p:sldId id="334" r:id="rId10"/>
    <p:sldId id="337" r:id="rId11"/>
    <p:sldId id="338" r:id="rId12"/>
    <p:sldId id="340" r:id="rId13"/>
    <p:sldId id="339" r:id="rId14"/>
    <p:sldId id="341" r:id="rId15"/>
    <p:sldId id="342" r:id="rId16"/>
    <p:sldId id="344" r:id="rId17"/>
    <p:sldId id="343" r:id="rId18"/>
    <p:sldId id="26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A18BA10D-5363-4B4F-B920-B3CF456C6862}">
          <p14:sldIdLst>
            <p14:sldId id="256"/>
          </p14:sldIdLst>
        </p14:section>
        <p14:section name="未命名的章節" id="{DC3185BC-5BAF-48A9-A335-BF86E6E29100}">
          <p14:sldIdLst>
            <p14:sldId id="345"/>
            <p14:sldId id="294"/>
            <p14:sldId id="315"/>
            <p14:sldId id="330"/>
            <p14:sldId id="331"/>
            <p14:sldId id="332"/>
            <p14:sldId id="333"/>
            <p14:sldId id="334"/>
            <p14:sldId id="337"/>
            <p14:sldId id="338"/>
            <p14:sldId id="340"/>
            <p14:sldId id="339"/>
            <p14:sldId id="341"/>
            <p14:sldId id="342"/>
            <p14:sldId id="344"/>
            <p14:sldId id="343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D31"/>
    <a:srgbClr val="FF0913"/>
    <a:srgbClr val="1C4587"/>
    <a:srgbClr val="F7F8F8"/>
    <a:srgbClr val="A4C2F4"/>
    <a:srgbClr val="3C7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8C65D0-8077-4CCD-9BB9-619E176B1029}">
  <a:tblStyle styleId="{088C65D0-8077-4CCD-9BB9-619E176B1029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9663" autoAdjust="0"/>
  </p:normalViewPr>
  <p:slideViewPr>
    <p:cSldViewPr snapToGrid="0">
      <p:cViewPr varScale="1">
        <p:scale>
          <a:sx n="81" d="100"/>
          <a:sy n="81" d="100"/>
        </p:scale>
        <p:origin x="126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81433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79030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1617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4349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508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8418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4443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8672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78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1006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2587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01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412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3083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8119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6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buClr>
                <a:srgbClr val="1C4587"/>
              </a:buClr>
              <a:buSzPct val="100000"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723692" y="4220090"/>
            <a:ext cx="794875" cy="985737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-58318" y="3053286"/>
            <a:ext cx="782014" cy="890356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025101" y="3422420"/>
            <a:ext cx="370864" cy="809587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3078045" y="3128353"/>
            <a:ext cx="730670" cy="895810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5401647" y="3285712"/>
            <a:ext cx="805934" cy="750837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8364459" y="3346842"/>
            <a:ext cx="873792" cy="600259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551116" y="3125540"/>
            <a:ext cx="657208" cy="679226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4419881" y="3994834"/>
            <a:ext cx="919681" cy="950907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2644911" y="4036537"/>
            <a:ext cx="890356" cy="706800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2116541" y="3186156"/>
            <a:ext cx="829754" cy="780162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1347360" y="3186146"/>
            <a:ext cx="599145" cy="706812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2681614" y="4813558"/>
            <a:ext cx="816943" cy="313966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7146421" y="4508764"/>
            <a:ext cx="1040883" cy="730620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7146430" y="3104431"/>
            <a:ext cx="684731" cy="721462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5262207" y="4729516"/>
            <a:ext cx="525045" cy="372666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376371" y="4729061"/>
            <a:ext cx="508531" cy="324975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3808716" y="4429326"/>
            <a:ext cx="570934" cy="567281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7975390" y="3053271"/>
            <a:ext cx="541559" cy="67927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1570784" y="4028294"/>
            <a:ext cx="734323" cy="723314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47060" y="4094875"/>
            <a:ext cx="275433" cy="244207"/>
          </a:xfrm>
          <a:custGeom>
            <a:avLst/>
            <a:gdLst/>
            <a:ahLst/>
            <a:cxnLst/>
            <a:rect l="0" t="0" r="0" b="0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8516943" y="4082883"/>
            <a:ext cx="690236" cy="510383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859713" y="3417442"/>
            <a:ext cx="317619" cy="65900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Shape 184"/>
          <p:cNvSpPr/>
          <p:nvPr/>
        </p:nvSpPr>
        <p:spPr>
          <a:xfrm rot="1920742">
            <a:off x="5707037" y="4213989"/>
            <a:ext cx="884796" cy="750833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Shape 185"/>
          <p:cNvSpPr/>
          <p:nvPr/>
        </p:nvSpPr>
        <p:spPr>
          <a:xfrm rot="-3496844">
            <a:off x="115838" y="4509560"/>
            <a:ext cx="537852" cy="464440"/>
          </a:xfrm>
          <a:custGeom>
            <a:avLst/>
            <a:gdLst/>
            <a:ahLst/>
            <a:cxnLst/>
            <a:rect l="0" t="0" r="0" b="0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518183" y="3966329"/>
            <a:ext cx="846268" cy="598458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Shape 187"/>
          <p:cNvSpPr/>
          <p:nvPr/>
        </p:nvSpPr>
        <p:spPr>
          <a:xfrm rot="-5400000">
            <a:off x="6496794" y="3021440"/>
            <a:ext cx="493819" cy="63153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6453205" y="3705906"/>
            <a:ext cx="666365" cy="752689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Shape 189"/>
          <p:cNvSpPr/>
          <p:nvPr/>
        </p:nvSpPr>
        <p:spPr>
          <a:xfrm>
            <a:off x="1866011" y="4742878"/>
            <a:ext cx="681078" cy="455286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6669805" y="4614394"/>
            <a:ext cx="308461" cy="330480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ctrTitle"/>
          </p:nvPr>
        </p:nvSpPr>
        <p:spPr>
          <a:xfrm>
            <a:off x="3210934" y="1661761"/>
            <a:ext cx="53015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SzPct val="100000"/>
              <a:defRPr sz="3700" b="0"/>
            </a:lvl1pPr>
            <a:lvl2pPr lvl="1" algn="r" rtl="0">
              <a:spcBef>
                <a:spcPts val="0"/>
              </a:spcBef>
              <a:buSzPct val="100000"/>
              <a:defRPr sz="3700" b="0"/>
            </a:lvl2pPr>
            <a:lvl3pPr lvl="2" algn="r" rtl="0">
              <a:spcBef>
                <a:spcPts val="0"/>
              </a:spcBef>
              <a:buSzPct val="100000"/>
              <a:defRPr sz="3700" b="0"/>
            </a:lvl3pPr>
            <a:lvl4pPr lvl="3" algn="r" rtl="0">
              <a:spcBef>
                <a:spcPts val="0"/>
              </a:spcBef>
              <a:buSzPct val="100000"/>
              <a:defRPr sz="3700" b="0"/>
            </a:lvl4pPr>
            <a:lvl5pPr lvl="4" algn="r" rtl="0">
              <a:spcBef>
                <a:spcPts val="0"/>
              </a:spcBef>
              <a:buSzPct val="100000"/>
              <a:defRPr sz="3700" b="0"/>
            </a:lvl5pPr>
            <a:lvl6pPr lvl="5" algn="r" rtl="0">
              <a:spcBef>
                <a:spcPts val="0"/>
              </a:spcBef>
              <a:buSzPct val="100000"/>
              <a:defRPr sz="3700" b="0"/>
            </a:lvl6pPr>
            <a:lvl7pPr lvl="6" algn="r" rtl="0">
              <a:spcBef>
                <a:spcPts val="0"/>
              </a:spcBef>
              <a:buSzPct val="100000"/>
              <a:defRPr sz="3700" b="0"/>
            </a:lvl7pPr>
            <a:lvl8pPr lvl="7" algn="r" rtl="0">
              <a:spcBef>
                <a:spcPts val="0"/>
              </a:spcBef>
              <a:buSzPct val="100000"/>
              <a:defRPr sz="3700" b="0"/>
            </a:lvl8pPr>
            <a:lvl9pPr lvl="8" algn="r" rtl="0">
              <a:spcBef>
                <a:spcPts val="0"/>
              </a:spcBef>
              <a:buSzPct val="100000"/>
              <a:defRPr sz="3700" b="0"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3210884" y="2864176"/>
            <a:ext cx="53015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Clr>
                <a:srgbClr val="1C4587"/>
              </a:buClr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buClr>
                <a:srgbClr val="1C4587"/>
              </a:buClr>
              <a:buSzPct val="100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4412080" y="4661638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3968825" y="4000287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62833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57465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70636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65815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65071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5501053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52015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Shape 204"/>
          <p:cNvSpPr/>
          <p:nvPr/>
        </p:nvSpPr>
        <p:spPr>
          <a:xfrm>
            <a:off x="4765584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Shape 205"/>
          <p:cNvSpPr/>
          <p:nvPr/>
        </p:nvSpPr>
        <p:spPr>
          <a:xfrm>
            <a:off x="55218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80525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9845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61607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922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4489178" y="4206693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Shape 215"/>
          <p:cNvSpPr/>
          <p:nvPr/>
        </p:nvSpPr>
        <p:spPr>
          <a:xfrm rot="1920548">
            <a:off x="72367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82632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Shape 217"/>
          <p:cNvSpPr/>
          <p:nvPr/>
        </p:nvSpPr>
        <p:spPr>
          <a:xfrm rot="-5400000">
            <a:off x="7684355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Shape 218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0595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1482764" y="42095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945960" y="4042835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263010" y="4132027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1780917" y="4041241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6531" y="453396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400966" y="4075598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3251972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3251977" y="402927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2183973" y="4950383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Shape 23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1360114" y="4780233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7218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Shape 237"/>
          <p:cNvSpPr/>
          <p:nvPr/>
        </p:nvSpPr>
        <p:spPr>
          <a:xfrm>
            <a:off x="40288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Shape 239"/>
          <p:cNvSpPr/>
          <p:nvPr/>
        </p:nvSpPr>
        <p:spPr>
          <a:xfrm rot="1920548">
            <a:off x="2436125" y="46581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Shape 240"/>
          <p:cNvSpPr/>
          <p:nvPr/>
        </p:nvSpPr>
        <p:spPr>
          <a:xfrm>
            <a:off x="3462692" y="4517804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 rot="-5400000">
            <a:off x="2883754" y="39822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28590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2981819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399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747925" y="1302836"/>
            <a:ext cx="6140399" cy="361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5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grpSp>
        <p:nvGrpSpPr>
          <p:cNvPr id="291" name="Shape 291"/>
          <p:cNvGrpSpPr/>
          <p:nvPr/>
        </p:nvGrpSpPr>
        <p:grpSpPr>
          <a:xfrm>
            <a:off x="7442902" y="-91153"/>
            <a:ext cx="1796289" cy="5330574"/>
            <a:chOff x="6023725" y="842300"/>
            <a:chExt cx="1358150" cy="4030375"/>
          </a:xfrm>
        </p:grpSpPr>
        <p:sp>
          <p:nvSpPr>
            <p:cNvPr id="292" name="Shape 292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1" name="Shape 321"/>
          <p:cNvCxnSpPr/>
          <p:nvPr/>
        </p:nvCxnSpPr>
        <p:spPr>
          <a:xfrm>
            <a:off x="850475" y="1031425"/>
            <a:ext cx="6037799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/>
        </p:nvSpPr>
        <p:spPr>
          <a:xfrm>
            <a:off x="7302880" y="-294361"/>
            <a:ext cx="450549" cy="558733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-35374" y="3366962"/>
            <a:ext cx="443259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8817947" y="3439660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Shape 473"/>
          <p:cNvSpPr/>
          <p:nvPr/>
        </p:nvSpPr>
        <p:spPr>
          <a:xfrm>
            <a:off x="8742973" y="4166676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8360954" y="450691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-77078" y="1488018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8052571" y="482525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8052577" y="4132326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7430898" y="4873170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8522443" y="4000279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8829403" y="4583868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8963978" y="1338718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Shape 483"/>
          <p:cNvSpPr/>
          <p:nvPr/>
        </p:nvSpPr>
        <p:spPr>
          <a:xfrm rot="-2426120">
            <a:off x="7110131" y="4877011"/>
            <a:ext cx="279909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7659647" y="4370196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8797587" y="3078732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7782420" y="4885132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46877" y="608614"/>
            <a:ext cx="210213" cy="458888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45010" y="355961"/>
            <a:ext cx="414157" cy="507761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-7" y="1013366"/>
            <a:ext cx="372517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8699356" y="179111"/>
            <a:ext cx="521291" cy="538991"/>
          </a:xfrm>
          <a:custGeom>
            <a:avLst/>
            <a:gdLst/>
            <a:ahLst/>
            <a:cxnLst/>
            <a:rect l="0" t="0" r="0" b="0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Shape 492"/>
          <p:cNvSpPr/>
          <p:nvPr/>
        </p:nvSpPr>
        <p:spPr>
          <a:xfrm>
            <a:off x="700454" y="4557599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Shape 493"/>
          <p:cNvSpPr/>
          <p:nvPr/>
        </p:nvSpPr>
        <p:spPr>
          <a:xfrm>
            <a:off x="258966" y="-86251"/>
            <a:ext cx="470320" cy="442210"/>
          </a:xfrm>
          <a:custGeom>
            <a:avLst/>
            <a:gdLst/>
            <a:ahLst/>
            <a:cxnLst/>
            <a:rect l="0" t="0" r="0" b="0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-35015" y="4075593"/>
            <a:ext cx="339602" cy="400616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721257" y="4998018"/>
            <a:ext cx="463058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-243127" y="5420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-38626" y="579045"/>
            <a:ext cx="297605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Shape 49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955989" y="-57166"/>
            <a:ext cx="323616" cy="321545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1333293" y="4678454"/>
            <a:ext cx="306966" cy="385026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91624" y="4552927"/>
            <a:ext cx="416228" cy="409987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1525678" y="4911343"/>
            <a:ext cx="391238" cy="289294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2703" y="4900230"/>
            <a:ext cx="180032" cy="373538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 rot="1920548">
            <a:off x="8225550" y="625274"/>
            <a:ext cx="501521" cy="425556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346867" y="4064142"/>
            <a:ext cx="479680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Shape 507"/>
          <p:cNvSpPr/>
          <p:nvPr/>
        </p:nvSpPr>
        <p:spPr>
          <a:xfrm rot="-5400000">
            <a:off x="7996280" y="316929"/>
            <a:ext cx="279905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8801760" y="790270"/>
            <a:ext cx="377708" cy="426637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258962" y="4957957"/>
            <a:ext cx="386047" cy="258064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8699345" y="1151406"/>
            <a:ext cx="174841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-6" y="-23"/>
            <a:ext cx="9143797" cy="5143377"/>
            <a:chOff x="239950" y="872550"/>
            <a:chExt cx="7042900" cy="3961625"/>
          </a:xfrm>
        </p:grpSpPr>
        <p:sp>
          <p:nvSpPr>
            <p:cNvPr id="7" name="Shape 7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0" t="0" r="0" b="0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8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9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0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0" t="0" r="0" b="0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0" t="0" r="0" b="0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0" t="0" r="0" b="0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buClr>
                <a:srgbClr val="3C78D8"/>
              </a:buClr>
              <a:buSzPct val="100000"/>
              <a:buFont typeface="Sniglet"/>
              <a:buNone/>
              <a:defRPr sz="1800" b="1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3D4965"/>
              </a:buClr>
              <a:buSzPct val="1000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480"/>
              </a:spcBef>
              <a:buClr>
                <a:srgbClr val="3D4965"/>
              </a:buClr>
              <a:buSzPct val="100000"/>
              <a:buFont typeface="Dosis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360"/>
              </a:spcBef>
              <a:buClr>
                <a:srgbClr val="3D4965"/>
              </a:buClr>
              <a:buSzPct val="100000"/>
              <a:buFont typeface="Dosis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hyperlink" Target="http://localhost:8888/tree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ctrTitle"/>
          </p:nvPr>
        </p:nvSpPr>
        <p:spPr>
          <a:xfrm>
            <a:off x="2246586" y="371129"/>
            <a:ext cx="6301567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社群媒體資料分析實務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545777" y="1704109"/>
            <a:ext cx="3002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學號</a:t>
            </a:r>
            <a:r>
              <a:rPr lang="en-US" altLang="zh-TW" sz="2800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:M10507321</a:t>
            </a:r>
          </a:p>
          <a:p>
            <a:r>
              <a:rPr lang="zh-TW" altLang="en-US" sz="2800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學生姓名</a:t>
            </a:r>
            <a:r>
              <a:rPr lang="en-US" altLang="zh-TW" sz="2800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2800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王仁緯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8792817" y="68"/>
            <a:ext cx="3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1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zh-TW" altLang="en-US" sz="1800" dirty="0"/>
              <a:t>每個月</a:t>
            </a:r>
            <a:r>
              <a:rPr lang="zh-TW" altLang="en-US" sz="1800" dirty="0" smtClean="0"/>
              <a:t>參與的</a:t>
            </a:r>
            <a:r>
              <a:rPr lang="en-US" altLang="zh-TW" sz="1800" dirty="0" smtClean="0"/>
              <a:t>Tweets</a:t>
            </a:r>
            <a:r>
              <a:rPr lang="zh-TW" altLang="en-US" sz="1800" dirty="0"/>
              <a:t>數量長條圖</a:t>
            </a:r>
          </a:p>
          <a:p>
            <a:pPr>
              <a:buNone/>
            </a:pPr>
            <a:endParaRPr lang="en-US" altLang="zh-TW" sz="18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資料分析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480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10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27893" r="54406" b="33794"/>
          <a:stretch/>
        </p:blipFill>
        <p:spPr>
          <a:xfrm>
            <a:off x="1858180" y="1734207"/>
            <a:ext cx="3984157" cy="300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8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zh-TW" altLang="en-US" sz="1800" dirty="0"/>
              <a:t>有</a:t>
            </a:r>
            <a:r>
              <a:rPr lang="en-US" altLang="zh-TW" sz="1800" dirty="0"/>
              <a:t>URL</a:t>
            </a:r>
            <a:r>
              <a:rPr lang="zh-TW" altLang="en-US" sz="1800" dirty="0"/>
              <a:t>與無</a:t>
            </a:r>
            <a:r>
              <a:rPr lang="en-US" altLang="zh-TW" sz="1800" dirty="0"/>
              <a:t>URL</a:t>
            </a:r>
            <a:r>
              <a:rPr lang="zh-TW" altLang="en-US" sz="1800" dirty="0"/>
              <a:t>的</a:t>
            </a:r>
            <a:r>
              <a:rPr lang="en-US" altLang="zh-TW" sz="1800" dirty="0"/>
              <a:t>Tweets</a:t>
            </a:r>
            <a:r>
              <a:rPr lang="zh-TW" altLang="en-US" sz="1800" dirty="0"/>
              <a:t>的比例圓餅圖</a:t>
            </a:r>
            <a:endParaRPr lang="en-US" altLang="zh-TW" sz="18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資料分析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480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11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8" t="26512" r="55811" b="27205"/>
          <a:stretch/>
        </p:blipFill>
        <p:spPr>
          <a:xfrm>
            <a:off x="2291396" y="1674911"/>
            <a:ext cx="3117726" cy="2942355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5507459" y="2136228"/>
            <a:ext cx="1292773" cy="523220"/>
            <a:chOff x="5841124" y="2230821"/>
            <a:chExt cx="1292773" cy="523220"/>
          </a:xfrm>
        </p:grpSpPr>
        <p:sp>
          <p:nvSpPr>
            <p:cNvPr id="6" name="文字方塊 5"/>
            <p:cNvSpPr txBox="1"/>
            <p:nvPr/>
          </p:nvSpPr>
          <p:spPr>
            <a:xfrm>
              <a:off x="5841124" y="2230821"/>
              <a:ext cx="12927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紅</a:t>
              </a:r>
              <a:r>
                <a:rPr lang="en-US" altLang="zh-TW" dirty="0" smtClean="0"/>
                <a:t>:</a:t>
              </a:r>
              <a:r>
                <a:rPr lang="zh-TW" altLang="en-US" dirty="0" smtClean="0"/>
                <a:t>有</a:t>
              </a:r>
              <a:r>
                <a:rPr lang="en-US" altLang="zh-TW" dirty="0" err="1" smtClean="0"/>
                <a:t>url</a:t>
              </a:r>
              <a:endParaRPr lang="en-US" altLang="zh-TW" dirty="0" smtClean="0"/>
            </a:p>
            <a:p>
              <a:r>
                <a:rPr lang="zh-TW" altLang="en-US" dirty="0" smtClean="0"/>
                <a:t>綠</a:t>
              </a:r>
              <a:r>
                <a:rPr lang="en-US" altLang="zh-TW" dirty="0" smtClean="0"/>
                <a:t>:</a:t>
              </a:r>
              <a:r>
                <a:rPr lang="zh-TW" altLang="en-US" dirty="0" smtClean="0"/>
                <a:t>無</a:t>
              </a:r>
              <a:r>
                <a:rPr lang="en-US" altLang="zh-TW" dirty="0" err="1" smtClean="0"/>
                <a:t>url</a:t>
              </a:r>
              <a:endParaRPr lang="en-US" altLang="zh-TW" dirty="0" smtClean="0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6589986" y="2293883"/>
              <a:ext cx="504497" cy="181303"/>
            </a:xfrm>
            <a:prstGeom prst="roundRect">
              <a:avLst/>
            </a:prstGeom>
            <a:solidFill>
              <a:srgbClr val="FF0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6589985" y="2538248"/>
              <a:ext cx="504497" cy="181303"/>
            </a:xfrm>
            <a:prstGeom prst="roundRect">
              <a:avLst/>
            </a:prstGeom>
            <a:solidFill>
              <a:srgbClr val="9AC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084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zh-TW" altLang="en-US" sz="1800" dirty="0"/>
              <a:t>請依照每個月繪製各</a:t>
            </a:r>
            <a:r>
              <a:rPr lang="en-US" altLang="zh-TW" sz="1800" dirty="0"/>
              <a:t>Twitter</a:t>
            </a:r>
            <a:r>
              <a:rPr lang="zh-TW" altLang="en-US" sz="1800" dirty="0"/>
              <a:t>所提到</a:t>
            </a:r>
            <a:r>
              <a:rPr lang="en-US" altLang="zh-TW" sz="1800" dirty="0"/>
              <a:t>CVE</a:t>
            </a:r>
            <a:r>
              <a:rPr lang="zh-TW" altLang="en-US" sz="1800" dirty="0"/>
              <a:t>的箱型</a:t>
            </a:r>
            <a:r>
              <a:rPr lang="zh-TW" altLang="en-US" sz="1800" dirty="0" smtClean="0"/>
              <a:t>圖</a:t>
            </a:r>
            <a:endParaRPr lang="en-US" altLang="zh-TW" sz="18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資料分析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480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12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55" y="1894807"/>
            <a:ext cx="4142629" cy="284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zh-TW" altLang="en-US" sz="1800" dirty="0"/>
              <a:t>能否分析資安弱點分析指標帳號？如何分析</a:t>
            </a:r>
            <a:r>
              <a:rPr lang="zh-TW" altLang="en-US" sz="1800" dirty="0" smtClean="0"/>
              <a:t>？</a:t>
            </a:r>
            <a:r>
              <a:rPr lang="en-US" altLang="zh-TW" sz="1800" dirty="0" smtClean="0"/>
              <a:t/>
            </a:r>
            <a:br>
              <a:rPr lang="en-US" altLang="zh-TW" sz="1800" dirty="0" smtClean="0"/>
            </a:br>
            <a:endParaRPr lang="en-US" altLang="zh-TW" sz="1800" dirty="0" smtClean="0"/>
          </a:p>
          <a:p>
            <a:r>
              <a:rPr lang="zh-TW" altLang="en-US" sz="1800" dirty="0" smtClean="0"/>
              <a:t>可以</a:t>
            </a:r>
            <a:r>
              <a:rPr lang="zh-TW" altLang="en-US" sz="1800" dirty="0"/>
              <a:t>分析資安弱點分析指標帳號，我們利用資安弱點來作為關鍵字，找出一個月發文總次數較多或一個月平均發文次數較多的帳號，再依據次數進行排序，就可以認定他們</a:t>
            </a:r>
            <a:r>
              <a:rPr lang="zh-TW" altLang="en-US" sz="1800" dirty="0" smtClean="0"/>
              <a:t>為資安弱點分析指標</a:t>
            </a:r>
            <a:r>
              <a:rPr lang="zh-TW" altLang="en-US" sz="1800" dirty="0" smtClean="0"/>
              <a:t>帳號。</a:t>
            </a:r>
            <a:endParaRPr lang="en-US" altLang="zh-TW" sz="18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資料分析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480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13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90700" y="15621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020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1754089" y="2136228"/>
            <a:ext cx="5190621" cy="59120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altLang="zh-TW" sz="3200" dirty="0" smtClean="0"/>
              <a:t>Iii-</a:t>
            </a:r>
            <a:r>
              <a:rPr lang="zh-TW" altLang="en-US" sz="3200" dirty="0"/>
              <a:t>決策</a:t>
            </a:r>
            <a:r>
              <a:rPr lang="zh-TW" altLang="en-US" sz="3200" dirty="0" smtClean="0"/>
              <a:t>樹</a:t>
            </a:r>
            <a:r>
              <a:rPr lang="zh-TW" altLang="en-US" sz="3200" dirty="0"/>
              <a:t>數據</a:t>
            </a:r>
            <a:r>
              <a:rPr lang="zh-TW" altLang="en-US" sz="3200" dirty="0" smtClean="0"/>
              <a:t>分析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199427" y="4743390"/>
            <a:ext cx="490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E361277-5763-4B33-B788-BDD8AE1D2BAA}" type="slidenum">
              <a:rPr lang="en-US" altLang="zh-TW" sz="2000" smtClean="0">
                <a:solidFill>
                  <a:srgbClr val="A4C2F4"/>
                </a:solidFill>
              </a:rPr>
              <a:t>14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en-US" altLang="zh-TW" sz="1800" dirty="0" smtClean="0"/>
              <a:t>20</a:t>
            </a:r>
            <a:r>
              <a:rPr lang="zh-TW" altLang="en-US" sz="1800" dirty="0" smtClean="0"/>
              <a:t>筆帳號</a:t>
            </a:r>
            <a:endParaRPr lang="en-US" altLang="zh-TW" sz="1800" dirty="0" smtClean="0"/>
          </a:p>
          <a:p>
            <a:r>
              <a:rPr lang="en-US" altLang="zh-TW" sz="1800" dirty="0" smtClean="0"/>
              <a:t>4</a:t>
            </a:r>
            <a:r>
              <a:rPr lang="zh-TW" altLang="en-US" sz="1800" dirty="0" smtClean="0"/>
              <a:t>種關鍵字</a:t>
            </a:r>
            <a:r>
              <a:rPr lang="zh-TW" altLang="en-US" sz="1800" dirty="0"/>
              <a:t>屬性</a:t>
            </a:r>
            <a:endParaRPr lang="en-US" altLang="zh-TW" sz="1800" dirty="0" smtClean="0"/>
          </a:p>
          <a:p>
            <a:r>
              <a:rPr lang="en-US" altLang="zh-TW" sz="1800" dirty="0" smtClean="0"/>
              <a:t>Class</a:t>
            </a:r>
            <a:br>
              <a:rPr lang="en-US" altLang="zh-TW" sz="1800" dirty="0" smtClean="0"/>
            </a:br>
            <a:r>
              <a:rPr lang="zh-TW" altLang="en-US" sz="1800" dirty="0" smtClean="0"/>
              <a:t>為該帳號最多關鍵字次數</a:t>
            </a:r>
            <a:endParaRPr lang="en-US" altLang="zh-TW" sz="1800" dirty="0" smtClean="0"/>
          </a:p>
          <a:p>
            <a:pPr>
              <a:buNone/>
            </a:pPr>
            <a:r>
              <a:rPr lang="zh-TW" altLang="en-US" sz="1800" dirty="0" smtClean="0"/>
              <a:t>之關鍵字</a:t>
            </a:r>
            <a:endParaRPr lang="en-US" altLang="zh-TW" sz="18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zh-TW" altLang="en-US" sz="3200" dirty="0"/>
              <a:t>決策樹數據分析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480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15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90700" y="15621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294" y="1190736"/>
            <a:ext cx="2768172" cy="36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en-US" altLang="zh-TW" sz="1800" dirty="0" err="1" smtClean="0"/>
              <a:t>DecisionTree</a:t>
            </a:r>
            <a:endParaRPr lang="en-US" altLang="zh-TW" sz="18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zh-TW" altLang="en-US" sz="3200" dirty="0"/>
              <a:t>決策樹數據分析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480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16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90700" y="15621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01" y="1869877"/>
            <a:ext cx="5967715" cy="195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5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en-US" altLang="zh-TW" sz="1800" dirty="0" err="1"/>
              <a:t>Heatmap</a:t>
            </a:r>
            <a:endParaRPr lang="en-US" altLang="zh-TW" sz="18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zh-TW" altLang="en-US" sz="3200" dirty="0"/>
              <a:t>決策樹數據分析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480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17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790700" y="15621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54" y="1715988"/>
            <a:ext cx="3902210" cy="282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5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ctrTitle" idx="4294967295"/>
          </p:nvPr>
        </p:nvSpPr>
        <p:spPr>
          <a:xfrm>
            <a:off x="770397" y="2732556"/>
            <a:ext cx="7471078" cy="53093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https://github.com/onlywe0620/-Social-Media-Analytics-HW1.git</a:t>
            </a:r>
            <a:endParaRPr lang="e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4252025" y="1006566"/>
            <a:ext cx="1323527" cy="134114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 rot="1473079">
            <a:off x="3141962" y="1543460"/>
            <a:ext cx="773816" cy="753764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4042876" y="841965"/>
            <a:ext cx="338774" cy="32920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59" name="Shape 559"/>
          <p:cNvSpPr/>
          <p:nvPr/>
        </p:nvSpPr>
        <p:spPr>
          <a:xfrm rot="2487273">
            <a:off x="3820721" y="2306793"/>
            <a:ext cx="241052" cy="234241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64395" y="4749740"/>
            <a:ext cx="50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18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第一次作業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16282" y="2864176"/>
            <a:ext cx="7396202" cy="784799"/>
          </a:xfrm>
        </p:spPr>
        <p:txBody>
          <a:bodyPr/>
          <a:lstStyle/>
          <a:p>
            <a:r>
              <a:rPr lang="en-US" altLang="zh-TW" sz="2000" dirty="0"/>
              <a:t>https://github.com/onlywe0620/-Social-Media-Analytics-HW1.git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8519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1754089" y="2136228"/>
            <a:ext cx="5190621" cy="59120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TW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建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構個人資料分析平台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35910" y="4743390"/>
            <a:ext cx="3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E361277-5763-4B33-B788-BDD8AE1D2BAA}" type="slidenum">
              <a:rPr lang="en-US" altLang="zh-TW" sz="2000" smtClean="0">
                <a:solidFill>
                  <a:srgbClr val="A4C2F4"/>
                </a:solidFill>
              </a:rPr>
              <a:t>3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6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en-US" altLang="zh-TW" sz="1800" dirty="0" smtClean="0"/>
              <a:t> </a:t>
            </a:r>
            <a:r>
              <a:rPr lang="zh-TW" altLang="en-US" sz="1800" dirty="0"/>
              <a:t>請說明所安裝的作業系統以及硬體資源</a:t>
            </a:r>
          </a:p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建構個人資料分析平台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3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4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1308069" y="1669114"/>
            <a:ext cx="5084380" cy="2971800"/>
            <a:chOff x="1245476" y="1655380"/>
            <a:chExt cx="5084380" cy="29718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3" t="19617" r="27490" b="36399"/>
            <a:stretch/>
          </p:blipFill>
          <p:spPr>
            <a:xfrm>
              <a:off x="1245476" y="1655380"/>
              <a:ext cx="4897777" cy="2971800"/>
            </a:xfrm>
            <a:prstGeom prst="rect">
              <a:avLst/>
            </a:prstGeom>
          </p:spPr>
        </p:pic>
        <p:sp>
          <p:nvSpPr>
            <p:cNvPr id="6" name="圓角矩形 5"/>
            <p:cNvSpPr/>
            <p:nvPr/>
          </p:nvSpPr>
          <p:spPr>
            <a:xfrm>
              <a:off x="3287110" y="3618187"/>
              <a:ext cx="1111469" cy="181303"/>
            </a:xfrm>
            <a:prstGeom prst="roundRect">
              <a:avLst/>
            </a:prstGeom>
            <a:solidFill>
              <a:srgbClr val="F7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3287109" y="2254469"/>
              <a:ext cx="2033753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3287109" y="2751084"/>
              <a:ext cx="2033753" cy="97746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5290622" y="2329180"/>
              <a:ext cx="9695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1C45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作業系統</a:t>
              </a:r>
              <a:endParaRPr lang="zh-TW" altLang="en-US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5320862" y="3085925"/>
              <a:ext cx="1008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1C45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硬體資源</a:t>
              </a:r>
              <a:endParaRPr lang="zh-TW" altLang="en-US" dirty="0">
                <a:solidFill>
                  <a:srgbClr val="1C45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630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zh-TW" altLang="en-US" sz="1800" dirty="0"/>
              <a:t>請簡述安裝步驟以及平台</a:t>
            </a:r>
            <a:r>
              <a:rPr lang="zh-TW" altLang="en-US" sz="1800" dirty="0" smtClean="0"/>
              <a:t>架構</a:t>
            </a:r>
            <a:endParaRPr lang="en-US" altLang="zh-TW" sz="1800" dirty="0" smtClean="0"/>
          </a:p>
          <a:p>
            <a:pPr lvl="1">
              <a:buNone/>
            </a:pPr>
            <a:r>
              <a:rPr lang="zh-TW" altLang="en-US" sz="1600" dirty="0" smtClean="0"/>
              <a:t>  安裝步驟</a:t>
            </a:r>
            <a:r>
              <a:rPr lang="en-US" altLang="zh-TW" sz="1600" dirty="0" smtClean="0"/>
              <a:t>:</a:t>
            </a:r>
          </a:p>
          <a:p>
            <a:pPr marL="342900" lvl="1" indent="-342900">
              <a:buAutoNum type="arabicPeriod"/>
            </a:pPr>
            <a:r>
              <a:rPr lang="en-US" altLang="zh-TW" sz="1400" dirty="0" smtClean="0"/>
              <a:t>Docker Installation|</a:t>
            </a:r>
            <a:br>
              <a:rPr lang="en-US" altLang="zh-TW" sz="1400" dirty="0" smtClean="0"/>
            </a:br>
            <a:r>
              <a:rPr lang="en-US" altLang="zh-TW" sz="1400" dirty="0" smtClean="0"/>
              <a:t>Mac: https://docs.docker.com/engine/installation/mac/</a:t>
            </a:r>
            <a:br>
              <a:rPr lang="en-US" altLang="zh-TW" sz="1400" dirty="0" smtClean="0"/>
            </a:br>
            <a:endParaRPr lang="en-US" altLang="zh-TW" sz="1400" dirty="0" smtClean="0"/>
          </a:p>
          <a:p>
            <a:pPr marL="342900" lvl="1" indent="-342900">
              <a:buAutoNum type="arabicPeriod"/>
            </a:pPr>
            <a:r>
              <a:rPr lang="en-US" altLang="zh-TW" sz="1400" dirty="0" smtClean="0"/>
              <a:t>Download the Docker YML</a:t>
            </a:r>
            <a:br>
              <a:rPr lang="en-US" altLang="zh-TW" sz="1400" dirty="0" smtClean="0"/>
            </a:br>
            <a:r>
              <a:rPr lang="en-US" altLang="zh-TW" sz="1400" dirty="0" smtClean="0"/>
              <a:t>Find YML folder</a:t>
            </a:r>
            <a:br>
              <a:rPr lang="en-US" altLang="zh-TW" sz="1400" dirty="0" smtClean="0"/>
            </a:br>
            <a:r>
              <a:rPr lang="en-US" altLang="zh-TW" sz="1400" dirty="0" smtClean="0"/>
              <a:t>Execute command</a:t>
            </a:r>
            <a:r>
              <a:rPr lang="zh-TW" altLang="en-US" sz="1400" dirty="0" smtClean="0"/>
              <a:t>：</a:t>
            </a:r>
            <a:r>
              <a:rPr lang="en-US" altLang="zh-TW" sz="1400" dirty="0" err="1" smtClean="0"/>
              <a:t>docker</a:t>
            </a:r>
            <a:r>
              <a:rPr lang="en-US" altLang="zh-TW" sz="1400" dirty="0" smtClean="0"/>
              <a:t>-compose up</a:t>
            </a:r>
            <a:br>
              <a:rPr lang="en-US" altLang="zh-TW" sz="1400" dirty="0" smtClean="0"/>
            </a:br>
            <a:endParaRPr lang="en-US" altLang="zh-TW" sz="1400" dirty="0" smtClean="0"/>
          </a:p>
          <a:p>
            <a:pPr marL="342900" lvl="1" indent="-342900">
              <a:buAutoNum type="arabicPeriod"/>
            </a:pPr>
            <a:r>
              <a:rPr lang="en-US" altLang="zh-TW" sz="1400" dirty="0" smtClean="0"/>
              <a:t>To connect the website of </a:t>
            </a:r>
            <a:r>
              <a:rPr lang="en-US" altLang="zh-TW" sz="1400" dirty="0" err="1" smtClean="0"/>
              <a:t>Jupyter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>
                <a:hlinkClick r:id="rId3"/>
              </a:rPr>
              <a:t>http://localhost:8888/tree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endParaRPr lang="en-US" altLang="zh-TW" sz="1400" dirty="0" smtClean="0"/>
          </a:p>
          <a:p>
            <a:pPr marL="342900" lvl="1" indent="-342900">
              <a:buAutoNum type="arabicPeriod"/>
            </a:pPr>
            <a:r>
              <a:rPr lang="en-US" altLang="zh-TW" sz="1400" dirty="0" smtClean="0"/>
              <a:t> To connect the head plugin of </a:t>
            </a:r>
            <a:r>
              <a:rPr lang="en-US" altLang="zh-TW" sz="1400" dirty="0" err="1" smtClean="0"/>
              <a:t>elasticsearch</a:t>
            </a:r>
            <a:r>
              <a:rPr lang="en-US" altLang="zh-TW" sz="1400" dirty="0" smtClean="0"/>
              <a:t>	</a:t>
            </a:r>
            <a:r>
              <a:rPr lang="zh-TW" altLang="en-US" sz="1400" dirty="0" smtClean="0"/>
              <a:t>                 平台架構</a:t>
            </a:r>
            <a:r>
              <a:rPr lang="en-US" altLang="zh-TW" sz="1400" dirty="0" smtClean="0"/>
              <a:t/>
            </a:r>
            <a:br>
              <a:rPr lang="en-US" altLang="zh-TW" sz="1400" dirty="0" smtClean="0"/>
            </a:br>
            <a:r>
              <a:rPr lang="en-US" altLang="zh-TW" sz="1400" dirty="0" smtClean="0"/>
              <a:t> http://localhost:29200/_plugin/head/</a:t>
            </a:r>
            <a:br>
              <a:rPr lang="en-US" altLang="zh-TW" sz="1400" dirty="0" smtClean="0"/>
            </a:br>
            <a:endParaRPr lang="en-US" altLang="zh-TW" sz="14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建構個人資料分析平台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3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5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4021362" y="3387064"/>
            <a:ext cx="2877208" cy="4389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1C4587"/>
                </a:solidFill>
              </a:rPr>
              <a:t>MAC</a:t>
            </a:r>
            <a:r>
              <a:rPr lang="zh-TW" altLang="en-US" dirty="0" smtClean="0">
                <a:solidFill>
                  <a:srgbClr val="1C4587"/>
                </a:solidFill>
              </a:rPr>
              <a:t> </a:t>
            </a:r>
            <a:r>
              <a:rPr lang="en-US" altLang="zh-TW" dirty="0" smtClean="0">
                <a:solidFill>
                  <a:srgbClr val="1C4587"/>
                </a:solidFill>
              </a:rPr>
              <a:t>OS</a:t>
            </a:r>
            <a:endParaRPr lang="zh-TW" altLang="en-US" dirty="0">
              <a:solidFill>
                <a:srgbClr val="1C4587"/>
              </a:solidFill>
            </a:endParaRPr>
          </a:p>
        </p:txBody>
      </p:sp>
      <p:pic>
        <p:nvPicPr>
          <p:cNvPr id="18" name="Picture 2" descr="http://core0.staticworld.net/images/article/2016/04/macosold-100656339-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77" y="3437525"/>
            <a:ext cx="530225" cy="35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d3nmt5vlzunoa1.cloudfront.net/phpstorm/files/2015/10/large_v-tran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273" y="2708840"/>
            <a:ext cx="685800" cy="61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圓角矩形 18"/>
          <p:cNvSpPr/>
          <p:nvPr/>
        </p:nvSpPr>
        <p:spPr>
          <a:xfrm>
            <a:off x="4470677" y="2677163"/>
            <a:ext cx="2427893" cy="6752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1C4587"/>
                </a:solidFill>
              </a:rPr>
              <a:t>DOCKER</a:t>
            </a:r>
            <a:endParaRPr lang="zh-TW" altLang="en-US" dirty="0">
              <a:solidFill>
                <a:srgbClr val="1C4587"/>
              </a:solidFill>
            </a:endParaRPr>
          </a:p>
        </p:txBody>
      </p:sp>
      <p:pic>
        <p:nvPicPr>
          <p:cNvPr id="2052" name="Picture 4" descr="https://avatars3.githubusercontent.com/u/7388996?v=3&amp;s=20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701" y="2037514"/>
            <a:ext cx="535577" cy="53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圓角矩形 19"/>
          <p:cNvSpPr/>
          <p:nvPr/>
        </p:nvSpPr>
        <p:spPr>
          <a:xfrm>
            <a:off x="6102411" y="1962397"/>
            <a:ext cx="796159" cy="6752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1C4587"/>
              </a:solidFill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5256013" y="1963831"/>
            <a:ext cx="796159" cy="67520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1C4587"/>
              </a:solidFill>
            </a:endParaRPr>
          </a:p>
        </p:txBody>
      </p:sp>
      <p:pic>
        <p:nvPicPr>
          <p:cNvPr id="2054" name="Picture 6" descr="https://ucarecdn.com/e3e34059-deb5-4a5e-baf8-ea608037ae62/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75"/>
          <a:stretch/>
        </p:blipFill>
        <p:spPr bwMode="auto">
          <a:xfrm>
            <a:off x="5422892" y="2051765"/>
            <a:ext cx="523461" cy="52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88" b="97590"/>
          <a:stretch/>
        </p:blipFill>
        <p:spPr>
          <a:xfrm>
            <a:off x="1183239" y="2250240"/>
            <a:ext cx="3966955" cy="72517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4351857" y="2193732"/>
            <a:ext cx="174576" cy="185532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5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zh-TW" altLang="en-US" sz="1800" dirty="0"/>
              <a:t>請簡述所遇到的困難以及解決</a:t>
            </a:r>
            <a:r>
              <a:rPr lang="zh-TW" altLang="en-US" sz="1800" dirty="0" smtClean="0"/>
              <a:t>方式</a:t>
            </a:r>
            <a:r>
              <a:rPr lang="en-US" altLang="zh-TW" sz="1800" dirty="0"/>
              <a:t/>
            </a:r>
            <a:br>
              <a:rPr lang="en-US" altLang="zh-TW" sz="1800" dirty="0"/>
            </a:br>
            <a:r>
              <a:rPr lang="en-US" altLang="zh-TW" sz="1800" dirty="0"/>
              <a:t/>
            </a:r>
            <a:br>
              <a:rPr lang="en-US" altLang="zh-TW" sz="1800" dirty="0"/>
            </a:br>
            <a:r>
              <a:rPr lang="zh-TW" altLang="en-US" sz="1600" dirty="0" smtClean="0"/>
              <a:t>下載完</a:t>
            </a:r>
            <a:r>
              <a:rPr lang="en-US" altLang="zh-TW" sz="1600" dirty="0" smtClean="0"/>
              <a:t>YML</a:t>
            </a:r>
            <a:r>
              <a:rPr lang="zh-TW" altLang="en-US" sz="1600" dirty="0" smtClean="0"/>
              <a:t>時必須先進入編輯文件中的</a:t>
            </a:r>
            <a:r>
              <a:rPr lang="en-US" altLang="zh-TW" sz="1600" dirty="0" err="1" smtClean="0"/>
              <a:t>docker-compose.yml</a:t>
            </a:r>
            <a:r>
              <a:rPr lang="zh-TW" altLang="en-US" sz="1600" dirty="0"/>
              <a:t>，</a:t>
            </a:r>
            <a:r>
              <a:rPr lang="zh-TW" altLang="en-US" sz="1600" dirty="0" smtClean="0"/>
              <a:t>若沒有進行編輯，則在執行</a:t>
            </a:r>
            <a:r>
              <a:rPr lang="en-US" altLang="zh-TW" sz="1600" dirty="0" err="1" smtClean="0"/>
              <a:t>docker</a:t>
            </a:r>
            <a:r>
              <a:rPr lang="en-US" altLang="zh-TW" sz="1600" dirty="0" smtClean="0"/>
              <a:t>-compose</a:t>
            </a:r>
            <a:r>
              <a:rPr lang="zh-TW" altLang="en-US" sz="1600" dirty="0" smtClean="0"/>
              <a:t> </a:t>
            </a:r>
            <a:r>
              <a:rPr lang="en-US" altLang="zh-TW" sz="1600" dirty="0" smtClean="0"/>
              <a:t>up</a:t>
            </a:r>
            <a:r>
              <a:rPr lang="zh-TW" altLang="en-US" sz="1600" dirty="0" smtClean="0"/>
              <a:t> 時會發生錯誤。</a:t>
            </a:r>
            <a:endParaRPr lang="zh-TW" altLang="en-US" sz="1600" dirty="0"/>
          </a:p>
          <a:p>
            <a:pPr>
              <a:buNone/>
            </a:pPr>
            <a:endParaRPr lang="zh-TW" altLang="en-US" sz="20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建構個人資料分析平台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3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6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6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ctrTitle" idx="4294967295"/>
          </p:nvPr>
        </p:nvSpPr>
        <p:spPr>
          <a:xfrm>
            <a:off x="1754089" y="2136228"/>
            <a:ext cx="5190621" cy="59120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altLang="zh-TW" sz="3200" dirty="0" smtClean="0"/>
              <a:t>Ii-Twitter</a:t>
            </a:r>
            <a:r>
              <a:rPr lang="zh-TW" altLang="en-US" sz="3200" dirty="0" smtClean="0"/>
              <a:t>資料分析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435910" y="4743390"/>
            <a:ext cx="3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E361277-5763-4B33-B788-BDD8AE1D2BAA}" type="slidenum">
              <a:rPr lang="en-US" altLang="zh-TW" sz="2000" smtClean="0">
                <a:solidFill>
                  <a:srgbClr val="A4C2F4"/>
                </a:solidFill>
              </a:rPr>
              <a:t>7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0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zh-TW" altLang="en-US" sz="1800" dirty="0" smtClean="0"/>
              <a:t>抓取關鍵字</a:t>
            </a:r>
            <a:r>
              <a:rPr lang="en-US" altLang="zh-TW" sz="1800" dirty="0" smtClean="0"/>
              <a:t>:</a:t>
            </a:r>
            <a:r>
              <a:rPr lang="zh-TW" altLang="en-US" sz="1800" dirty="0"/>
              <a:t>：</a:t>
            </a:r>
            <a:r>
              <a:rPr lang="en-US" altLang="zh-TW" sz="1800" dirty="0"/>
              <a:t>CVE</a:t>
            </a:r>
            <a:r>
              <a:rPr lang="zh-TW" altLang="en-US" sz="1800" dirty="0"/>
              <a:t>、</a:t>
            </a:r>
            <a:r>
              <a:rPr lang="en-US" altLang="zh-TW" sz="1800" dirty="0"/>
              <a:t>Vulnerability</a:t>
            </a:r>
            <a:r>
              <a:rPr lang="zh-TW" altLang="en-US" sz="1800" dirty="0" smtClean="0"/>
              <a:t>、</a:t>
            </a:r>
            <a:r>
              <a:rPr lang="en-US" altLang="zh-TW" sz="1800" dirty="0" smtClean="0"/>
              <a:t>Exploit</a:t>
            </a:r>
          </a:p>
          <a:p>
            <a:r>
              <a:rPr lang="zh-TW" altLang="en-US" sz="1800" dirty="0" smtClean="0"/>
              <a:t>抓取時間範圍</a:t>
            </a:r>
            <a:r>
              <a:rPr lang="en-US" altLang="zh-TW" sz="1800" dirty="0" smtClean="0"/>
              <a:t>:2014/01/01~2014/12/31</a:t>
            </a:r>
          </a:p>
          <a:p>
            <a:pPr>
              <a:buNone/>
            </a:pPr>
            <a:endParaRPr lang="en-US" altLang="zh-TW" sz="1800" dirty="0" smtClean="0"/>
          </a:p>
          <a:p>
            <a:r>
              <a:rPr lang="en-US" altLang="zh-TW" sz="1800" dirty="0"/>
              <a:t>a. </a:t>
            </a:r>
            <a:r>
              <a:rPr lang="zh-TW" altLang="en-US" sz="1800" dirty="0"/>
              <a:t>共計有多少</a:t>
            </a:r>
            <a:r>
              <a:rPr lang="en-US" altLang="zh-TW" sz="1800" dirty="0"/>
              <a:t>Twitter</a:t>
            </a:r>
            <a:r>
              <a:rPr lang="zh-TW" altLang="en-US" sz="1800" dirty="0"/>
              <a:t>參與這類關鍵字議題討論</a:t>
            </a:r>
            <a:r>
              <a:rPr lang="zh-TW" altLang="en-US" sz="1800" dirty="0" smtClean="0"/>
              <a:t>？</a:t>
            </a:r>
            <a:r>
              <a:rPr lang="en-US" altLang="zh-TW" sz="1800" dirty="0" smtClean="0"/>
              <a:t>83</a:t>
            </a:r>
            <a:r>
              <a:rPr lang="zh-TW" altLang="en-US" sz="1800" dirty="0" smtClean="0"/>
              <a:t>位</a:t>
            </a:r>
            <a:endParaRPr lang="zh-TW" altLang="en-US" sz="1800" dirty="0"/>
          </a:p>
          <a:p>
            <a:r>
              <a:rPr lang="en-US" altLang="zh-TW" sz="1800" dirty="0"/>
              <a:t>b. </a:t>
            </a:r>
            <a:r>
              <a:rPr lang="zh-TW" altLang="en-US" sz="1800" dirty="0"/>
              <a:t>共計有多少</a:t>
            </a:r>
            <a:r>
              <a:rPr lang="en-US" altLang="zh-TW" sz="1800" dirty="0" smtClean="0"/>
              <a:t>Tweets?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1421</a:t>
            </a:r>
            <a:r>
              <a:rPr lang="zh-TW" altLang="en-US" sz="1800" dirty="0" smtClean="0"/>
              <a:t>篇</a:t>
            </a:r>
            <a:endParaRPr lang="zh-TW" altLang="en-US" sz="1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資料分析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3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8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6" t="79692" r="43756" b="844"/>
          <a:stretch/>
        </p:blipFill>
        <p:spPr>
          <a:xfrm>
            <a:off x="1032642" y="2817911"/>
            <a:ext cx="4572000" cy="122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0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2"/>
          <p:cNvSpPr>
            <a:spLocks noGrp="1"/>
          </p:cNvSpPr>
          <p:nvPr>
            <p:ph type="body" idx="1"/>
          </p:nvPr>
        </p:nvSpPr>
        <p:spPr>
          <a:xfrm>
            <a:off x="758171" y="1185932"/>
            <a:ext cx="6140399" cy="3610800"/>
          </a:xfrm>
        </p:spPr>
        <p:txBody>
          <a:bodyPr/>
          <a:lstStyle/>
          <a:p>
            <a:r>
              <a:rPr lang="zh-TW" altLang="en-US" sz="1800" dirty="0"/>
              <a:t>每個月參與的</a:t>
            </a:r>
            <a:r>
              <a:rPr lang="en-US" altLang="zh-TW" sz="1800" dirty="0"/>
              <a:t>Twitter</a:t>
            </a:r>
            <a:r>
              <a:rPr lang="zh-TW" altLang="en-US" sz="1800" dirty="0"/>
              <a:t>數量長條圖</a:t>
            </a:r>
          </a:p>
          <a:p>
            <a:pPr>
              <a:buNone/>
            </a:pPr>
            <a:endParaRPr lang="en-US" altLang="zh-TW" sz="1800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7925" y="225025"/>
            <a:ext cx="6204668" cy="857400"/>
          </a:xfrm>
        </p:spPr>
        <p:txBody>
          <a:bodyPr/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</a:t>
            </a:r>
            <a:r>
              <a:rPr lang="zh-TW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資料分析</a:t>
            </a:r>
            <a:endParaRPr lang="en-US" altLang="zh-TW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0" y="4743390"/>
            <a:ext cx="35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5FB7BCA-A295-42F4-B212-8915B7CB89CF}" type="slidenum">
              <a:rPr lang="en-US" altLang="zh-TW" sz="2000" smtClean="0">
                <a:solidFill>
                  <a:srgbClr val="A4C2F4"/>
                </a:solidFill>
              </a:rPr>
              <a:t>9</a:t>
            </a:fld>
            <a:endParaRPr lang="zh-TW" altLang="en-US" sz="2000" dirty="0">
              <a:solidFill>
                <a:srgbClr val="A4C2F4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t="26820" r="54885" b="34559"/>
          <a:stretch/>
        </p:blipFill>
        <p:spPr>
          <a:xfrm>
            <a:off x="1664552" y="1653971"/>
            <a:ext cx="4327635" cy="308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8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247</Words>
  <Application>Microsoft Office PowerPoint</Application>
  <PresentationFormat>如螢幕大小 (16:9)</PresentationFormat>
  <Paragraphs>69</Paragraphs>
  <Slides>18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Dosis</vt:lpstr>
      <vt:lpstr>Sniglet</vt:lpstr>
      <vt:lpstr>微軟正黑體</vt:lpstr>
      <vt:lpstr>新細明體</vt:lpstr>
      <vt:lpstr>Arial</vt:lpstr>
      <vt:lpstr>Times New Roman</vt:lpstr>
      <vt:lpstr>Friar template</vt:lpstr>
      <vt:lpstr>社群媒體資料分析實務</vt:lpstr>
      <vt:lpstr>第一次作業</vt:lpstr>
      <vt:lpstr>I-建構個人資料分析平台</vt:lpstr>
      <vt:lpstr>建構個人資料分析平台</vt:lpstr>
      <vt:lpstr>建構個人資料分析平台</vt:lpstr>
      <vt:lpstr>建構個人資料分析平台</vt:lpstr>
      <vt:lpstr>Ii-Twitter資料分析</vt:lpstr>
      <vt:lpstr>Twitter資料分析</vt:lpstr>
      <vt:lpstr>Twitter資料分析</vt:lpstr>
      <vt:lpstr>Twitter資料分析</vt:lpstr>
      <vt:lpstr>Twitter資料分析</vt:lpstr>
      <vt:lpstr>Twitter資料分析</vt:lpstr>
      <vt:lpstr>Twitter資料分析</vt:lpstr>
      <vt:lpstr>Iii-決策樹數據分析</vt:lpstr>
      <vt:lpstr>決策樹數據分析</vt:lpstr>
      <vt:lpstr>決策樹數據分析</vt:lpstr>
      <vt:lpstr>決策樹數據分析</vt:lpstr>
      <vt:lpstr>https://github.com/onlywe0620/-Social-Media-Analytics-HW1.git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user0823</dc:creator>
  <cp:lastModifiedBy>user0823</cp:lastModifiedBy>
  <cp:revision>67</cp:revision>
  <dcterms:modified xsi:type="dcterms:W3CDTF">2016-11-15T14:37:29Z</dcterms:modified>
</cp:coreProperties>
</file>